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</p:sldMasterIdLst>
  <p:sldIdLst>
    <p:sldId id="411" r:id="rId2"/>
    <p:sldId id="406" r:id="rId3"/>
    <p:sldId id="407" r:id="rId4"/>
    <p:sldId id="399" r:id="rId5"/>
    <p:sldId id="427" r:id="rId6"/>
    <p:sldId id="412" r:id="rId7"/>
    <p:sldId id="405" r:id="rId8"/>
    <p:sldId id="360" r:id="rId9"/>
    <p:sldId id="429" r:id="rId10"/>
    <p:sldId id="409" r:id="rId11"/>
    <p:sldId id="430" r:id="rId12"/>
    <p:sldId id="413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DC1E"/>
    <a:srgbClr val="333C3F"/>
    <a:srgbClr val="6DBC7E"/>
    <a:srgbClr val="DD498D"/>
    <a:srgbClr val="E87C2B"/>
    <a:srgbClr val="00466C"/>
    <a:srgbClr val="005A84"/>
    <a:srgbClr val="E3CB35"/>
    <a:srgbClr val="F7B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80"/>
    <p:restoredTop sz="96327"/>
  </p:normalViewPr>
  <p:slideViewPr>
    <p:cSldViewPr snapToGrid="0">
      <p:cViewPr varScale="1">
        <p:scale>
          <a:sx n="138" d="100"/>
          <a:sy n="13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C193A-0260-4EC6-420A-1728BB1676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56DA19-D513-A3AE-DCD5-1EB1460BF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681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A6A0EC-281E-A477-9CAA-0D95F76EE69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487B435F-5E49-7F31-EFD6-DCDB0AF4CC61}"/>
              </a:ext>
            </a:extLst>
          </p:cNvPr>
          <p:cNvSpPr/>
          <p:nvPr userDrawn="1"/>
        </p:nvSpPr>
        <p:spPr>
          <a:xfrm>
            <a:off x="3472548" y="4044048"/>
            <a:ext cx="2198903" cy="2198903"/>
          </a:xfrm>
          <a:prstGeom prst="donut">
            <a:avLst/>
          </a:prstGeom>
          <a:solidFill>
            <a:schemeClr val="bg2">
              <a:lumMod val="90000"/>
              <a:alpha val="1080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onut 1">
            <a:extLst>
              <a:ext uri="{FF2B5EF4-FFF2-40B4-BE49-F238E27FC236}">
                <a16:creationId xmlns:a16="http://schemas.microsoft.com/office/drawing/2014/main" id="{AF520E87-7D5A-2835-FF04-07F24160B7F3}"/>
              </a:ext>
            </a:extLst>
          </p:cNvPr>
          <p:cNvSpPr/>
          <p:nvPr userDrawn="1"/>
        </p:nvSpPr>
        <p:spPr>
          <a:xfrm>
            <a:off x="-2171195" y="-2171195"/>
            <a:ext cx="4342389" cy="4342389"/>
          </a:xfrm>
          <a:prstGeom prst="donut">
            <a:avLst/>
          </a:prstGeom>
          <a:solidFill>
            <a:srgbClr val="F6DC1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72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A6A0EC-281E-A477-9CAA-0D95F76EE69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487B435F-5E49-7F31-EFD6-DCDB0AF4CC61}"/>
              </a:ext>
            </a:extLst>
          </p:cNvPr>
          <p:cNvSpPr/>
          <p:nvPr userDrawn="1"/>
        </p:nvSpPr>
        <p:spPr>
          <a:xfrm>
            <a:off x="3472548" y="4044048"/>
            <a:ext cx="2198903" cy="2198903"/>
          </a:xfrm>
          <a:prstGeom prst="donut">
            <a:avLst/>
          </a:prstGeom>
          <a:solidFill>
            <a:schemeClr val="bg2">
              <a:lumMod val="90000"/>
              <a:alpha val="1080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onut 1">
            <a:extLst>
              <a:ext uri="{FF2B5EF4-FFF2-40B4-BE49-F238E27FC236}">
                <a16:creationId xmlns:a16="http://schemas.microsoft.com/office/drawing/2014/main" id="{AF520E87-7D5A-2835-FF04-07F24160B7F3}"/>
              </a:ext>
            </a:extLst>
          </p:cNvPr>
          <p:cNvSpPr/>
          <p:nvPr userDrawn="1"/>
        </p:nvSpPr>
        <p:spPr>
          <a:xfrm>
            <a:off x="-1449092" y="-1449092"/>
            <a:ext cx="2898183" cy="2898183"/>
          </a:xfrm>
          <a:prstGeom prst="donut">
            <a:avLst/>
          </a:prstGeom>
          <a:solidFill>
            <a:srgbClr val="F6DC1E">
              <a:alpha val="6216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6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827672-F872-66E1-6E6E-CB7F7B5A01B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nut 2">
            <a:extLst>
              <a:ext uri="{FF2B5EF4-FFF2-40B4-BE49-F238E27FC236}">
                <a16:creationId xmlns:a16="http://schemas.microsoft.com/office/drawing/2014/main" id="{9105C7A1-FE77-8F3C-387D-06CFF2CBF2FA}"/>
              </a:ext>
            </a:extLst>
          </p:cNvPr>
          <p:cNvSpPr/>
          <p:nvPr userDrawn="1"/>
        </p:nvSpPr>
        <p:spPr>
          <a:xfrm>
            <a:off x="7561905" y="3659601"/>
            <a:ext cx="2898183" cy="2898183"/>
          </a:xfrm>
          <a:prstGeom prst="donut">
            <a:avLst/>
          </a:prstGeom>
          <a:solidFill>
            <a:schemeClr val="bg1">
              <a:alpha val="401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9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A6A0EC-281E-A477-9CAA-0D95F76EE692}"/>
              </a:ext>
            </a:extLst>
          </p:cNvPr>
          <p:cNvSpPr/>
          <p:nvPr userDrawn="1"/>
        </p:nvSpPr>
        <p:spPr>
          <a:xfrm>
            <a:off x="0" y="0"/>
            <a:ext cx="9144000" cy="2571749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487B435F-5E49-7F31-EFD6-DCDB0AF4CC61}"/>
              </a:ext>
            </a:extLst>
          </p:cNvPr>
          <p:cNvSpPr/>
          <p:nvPr userDrawn="1"/>
        </p:nvSpPr>
        <p:spPr>
          <a:xfrm>
            <a:off x="-1099452" y="4044048"/>
            <a:ext cx="2198903" cy="2198903"/>
          </a:xfrm>
          <a:prstGeom prst="donut">
            <a:avLst/>
          </a:prstGeom>
          <a:solidFill>
            <a:schemeClr val="bg2">
              <a:lumMod val="90000"/>
              <a:alpha val="4970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>
            <a:extLst>
              <a:ext uri="{FF2B5EF4-FFF2-40B4-BE49-F238E27FC236}">
                <a16:creationId xmlns:a16="http://schemas.microsoft.com/office/drawing/2014/main" id="{F6A36291-4F39-8AD1-E306-3B93A45C393B}"/>
              </a:ext>
            </a:extLst>
          </p:cNvPr>
          <p:cNvSpPr/>
          <p:nvPr userDrawn="1"/>
        </p:nvSpPr>
        <p:spPr>
          <a:xfrm>
            <a:off x="7698944" y="-1449092"/>
            <a:ext cx="2898183" cy="2898183"/>
          </a:xfrm>
          <a:prstGeom prst="donut">
            <a:avLst/>
          </a:prstGeom>
          <a:solidFill>
            <a:srgbClr val="F6DC1E">
              <a:alpha val="622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61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>
            <a:extLst>
              <a:ext uri="{FF2B5EF4-FFF2-40B4-BE49-F238E27FC236}">
                <a16:creationId xmlns:a16="http://schemas.microsoft.com/office/drawing/2014/main" id="{9987A5E3-228B-7B27-9B1C-E9B85188C4F4}"/>
              </a:ext>
            </a:extLst>
          </p:cNvPr>
          <p:cNvSpPr/>
          <p:nvPr userDrawn="1"/>
        </p:nvSpPr>
        <p:spPr>
          <a:xfrm>
            <a:off x="-3601925" y="-2205983"/>
            <a:ext cx="6732751" cy="6732751"/>
          </a:xfrm>
          <a:prstGeom prst="donut">
            <a:avLst/>
          </a:prstGeom>
          <a:solidFill>
            <a:srgbClr val="F6DC1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E4CA90-42F2-AF9F-E93E-664A85AADA04}"/>
              </a:ext>
            </a:extLst>
          </p:cNvPr>
          <p:cNvSpPr/>
          <p:nvPr userDrawn="1"/>
        </p:nvSpPr>
        <p:spPr>
          <a:xfrm>
            <a:off x="0" y="0"/>
            <a:ext cx="9144000" cy="1449091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>
            <a:extLst>
              <a:ext uri="{FF2B5EF4-FFF2-40B4-BE49-F238E27FC236}">
                <a16:creationId xmlns:a16="http://schemas.microsoft.com/office/drawing/2014/main" id="{DDDD3A43-FA3E-1232-641F-C595B6D02A1A}"/>
              </a:ext>
            </a:extLst>
          </p:cNvPr>
          <p:cNvSpPr/>
          <p:nvPr userDrawn="1"/>
        </p:nvSpPr>
        <p:spPr>
          <a:xfrm>
            <a:off x="8006981" y="1848679"/>
            <a:ext cx="2274038" cy="2274038"/>
          </a:xfrm>
          <a:prstGeom prst="donu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99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A6A0EC-281E-A477-9CAA-0D95F76EE692}"/>
              </a:ext>
            </a:extLst>
          </p:cNvPr>
          <p:cNvSpPr/>
          <p:nvPr userDrawn="1"/>
        </p:nvSpPr>
        <p:spPr>
          <a:xfrm>
            <a:off x="0" y="1"/>
            <a:ext cx="9144000" cy="1053548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487B435F-5E49-7F31-EFD6-DCDB0AF4CC61}"/>
              </a:ext>
            </a:extLst>
          </p:cNvPr>
          <p:cNvSpPr/>
          <p:nvPr userDrawn="1"/>
        </p:nvSpPr>
        <p:spPr>
          <a:xfrm>
            <a:off x="-1099452" y="4044048"/>
            <a:ext cx="2198903" cy="2198903"/>
          </a:xfrm>
          <a:prstGeom prst="donut">
            <a:avLst/>
          </a:prstGeom>
          <a:solidFill>
            <a:schemeClr val="bg2">
              <a:lumMod val="90000"/>
              <a:alpha val="4970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>
            <a:extLst>
              <a:ext uri="{FF2B5EF4-FFF2-40B4-BE49-F238E27FC236}">
                <a16:creationId xmlns:a16="http://schemas.microsoft.com/office/drawing/2014/main" id="{F6A36291-4F39-8AD1-E306-3B93A45C393B}"/>
              </a:ext>
            </a:extLst>
          </p:cNvPr>
          <p:cNvSpPr/>
          <p:nvPr userDrawn="1"/>
        </p:nvSpPr>
        <p:spPr>
          <a:xfrm>
            <a:off x="5754756" y="-1717448"/>
            <a:ext cx="5279693" cy="5279693"/>
          </a:xfrm>
          <a:prstGeom prst="donut">
            <a:avLst/>
          </a:prstGeom>
          <a:solidFill>
            <a:srgbClr val="F6DC1E">
              <a:alpha val="622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LEF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907509-2AC5-81EB-7FF1-D379E6BAD5E2}"/>
              </a:ext>
            </a:extLst>
          </p:cNvPr>
          <p:cNvSpPr/>
          <p:nvPr userDrawn="1"/>
        </p:nvSpPr>
        <p:spPr>
          <a:xfrm>
            <a:off x="0" y="0"/>
            <a:ext cx="3130826" cy="5143500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B01E2F-E8A2-EB25-326B-0A5578C43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152" y="741363"/>
            <a:ext cx="2450892" cy="127370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5B952-ACEA-06D0-0F66-18BFECFB7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487B435F-5E49-7F31-EFD6-DCDB0AF4CC61}"/>
              </a:ext>
            </a:extLst>
          </p:cNvPr>
          <p:cNvSpPr/>
          <p:nvPr userDrawn="1"/>
        </p:nvSpPr>
        <p:spPr>
          <a:xfrm>
            <a:off x="-1099452" y="4044048"/>
            <a:ext cx="2198903" cy="2198903"/>
          </a:xfrm>
          <a:prstGeom prst="donu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2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R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907509-2AC5-81EB-7FF1-D379E6BAD5E2}"/>
              </a:ext>
            </a:extLst>
          </p:cNvPr>
          <p:cNvSpPr/>
          <p:nvPr userDrawn="1"/>
        </p:nvSpPr>
        <p:spPr>
          <a:xfrm>
            <a:off x="6013174" y="-3175"/>
            <a:ext cx="3130826" cy="5143500"/>
          </a:xfrm>
          <a:prstGeom prst="rect">
            <a:avLst/>
          </a:prstGeom>
          <a:solidFill>
            <a:srgbClr val="004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B01E2F-E8A2-EB25-326B-0A5578C43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3141" y="741363"/>
            <a:ext cx="2450892" cy="127370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5B952-ACEA-06D0-0F66-18BFECFB7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20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487B435F-5E49-7F31-EFD6-DCDB0AF4CC61}"/>
              </a:ext>
            </a:extLst>
          </p:cNvPr>
          <p:cNvSpPr/>
          <p:nvPr userDrawn="1"/>
        </p:nvSpPr>
        <p:spPr>
          <a:xfrm>
            <a:off x="8044548" y="4040873"/>
            <a:ext cx="2198903" cy="2198903"/>
          </a:xfrm>
          <a:prstGeom prst="donu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3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LEF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1E8E0E-E1E5-E36D-C30D-15D17B6AF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02EF7D-EA45-B0A2-A8A5-13BA7C39CF3B}"/>
              </a:ext>
            </a:extLst>
          </p:cNvPr>
          <p:cNvSpPr/>
          <p:nvPr userDrawn="1"/>
        </p:nvSpPr>
        <p:spPr>
          <a:xfrm>
            <a:off x="0" y="-1"/>
            <a:ext cx="4572000" cy="5143500"/>
          </a:xfrm>
          <a:prstGeom prst="rec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>
            <a:extLst>
              <a:ext uri="{FF2B5EF4-FFF2-40B4-BE49-F238E27FC236}">
                <a16:creationId xmlns:a16="http://schemas.microsoft.com/office/drawing/2014/main" id="{DDDD3A43-FA3E-1232-641F-C595B6D02A1A}"/>
              </a:ext>
            </a:extLst>
          </p:cNvPr>
          <p:cNvSpPr/>
          <p:nvPr userDrawn="1"/>
        </p:nvSpPr>
        <p:spPr>
          <a:xfrm>
            <a:off x="-1425238" y="3670468"/>
            <a:ext cx="2898183" cy="2898183"/>
          </a:xfrm>
          <a:prstGeom prst="donut">
            <a:avLst/>
          </a:prstGeom>
          <a:solidFill>
            <a:schemeClr val="bg1">
              <a:alpha val="401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8B30783-F5DE-8F0D-A0D7-9F6118FB7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354" y="1449092"/>
            <a:ext cx="3625231" cy="32610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343A937-7C8D-0D74-B255-03144862D0E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8354" y="606422"/>
            <a:ext cx="3625231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onut 2">
            <a:extLst>
              <a:ext uri="{FF2B5EF4-FFF2-40B4-BE49-F238E27FC236}">
                <a16:creationId xmlns:a16="http://schemas.microsoft.com/office/drawing/2014/main" id="{73E59C8A-4187-487B-96B6-06C90E84417D}"/>
              </a:ext>
            </a:extLst>
          </p:cNvPr>
          <p:cNvSpPr/>
          <p:nvPr userDrawn="1"/>
        </p:nvSpPr>
        <p:spPr>
          <a:xfrm>
            <a:off x="6245817" y="-1449091"/>
            <a:ext cx="2898183" cy="2898183"/>
          </a:xfrm>
          <a:prstGeom prst="donut">
            <a:avLst/>
          </a:prstGeom>
          <a:solidFill>
            <a:srgbClr val="F6DC1E">
              <a:alpha val="401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03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R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202EF7D-EA45-B0A2-A8A5-13BA7C39CF3B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nut 2">
            <a:extLst>
              <a:ext uri="{FF2B5EF4-FFF2-40B4-BE49-F238E27FC236}">
                <a16:creationId xmlns:a16="http://schemas.microsoft.com/office/drawing/2014/main" id="{73E59C8A-4187-487B-96B6-06C90E84417D}"/>
              </a:ext>
            </a:extLst>
          </p:cNvPr>
          <p:cNvSpPr/>
          <p:nvPr userDrawn="1"/>
        </p:nvSpPr>
        <p:spPr>
          <a:xfrm>
            <a:off x="-1449092" y="-1449092"/>
            <a:ext cx="2898183" cy="2898183"/>
          </a:xfrm>
          <a:prstGeom prst="donut">
            <a:avLst/>
          </a:prstGeom>
          <a:solidFill>
            <a:srgbClr val="F6DC1E">
              <a:alpha val="401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1E8E0E-E1E5-E36D-C30D-15D17B6AF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onut 9">
            <a:extLst>
              <a:ext uri="{FF2B5EF4-FFF2-40B4-BE49-F238E27FC236}">
                <a16:creationId xmlns:a16="http://schemas.microsoft.com/office/drawing/2014/main" id="{DDDD3A43-FA3E-1232-641F-C595B6D02A1A}"/>
              </a:ext>
            </a:extLst>
          </p:cNvPr>
          <p:cNvSpPr/>
          <p:nvPr userDrawn="1"/>
        </p:nvSpPr>
        <p:spPr>
          <a:xfrm>
            <a:off x="7694909" y="3694408"/>
            <a:ext cx="2898183" cy="2898183"/>
          </a:xfrm>
          <a:prstGeom prst="donut">
            <a:avLst/>
          </a:prstGeom>
          <a:solidFill>
            <a:schemeClr val="bg1">
              <a:alpha val="401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8B30783-F5DE-8F0D-A0D7-9F6118FB7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4695" y="1513212"/>
            <a:ext cx="3625231" cy="32610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343A937-7C8D-0D74-B255-03144862D0E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84695" y="670542"/>
            <a:ext cx="3625231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3797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nut 4">
            <a:extLst>
              <a:ext uri="{FF2B5EF4-FFF2-40B4-BE49-F238E27FC236}">
                <a16:creationId xmlns:a16="http://schemas.microsoft.com/office/drawing/2014/main" id="{377114CC-8348-54C0-77A1-DDBBDD572B12}"/>
              </a:ext>
            </a:extLst>
          </p:cNvPr>
          <p:cNvSpPr/>
          <p:nvPr userDrawn="1"/>
        </p:nvSpPr>
        <p:spPr>
          <a:xfrm>
            <a:off x="6014692" y="-1719106"/>
            <a:ext cx="4754780" cy="4754780"/>
          </a:xfrm>
          <a:prstGeom prst="donut">
            <a:avLst/>
          </a:prstGeom>
          <a:solidFill>
            <a:schemeClr val="bg1">
              <a:lumMod val="85000"/>
              <a:alpha val="251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7589A42A-0AB4-D017-D00E-3AB7F11EA1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877229" y="777990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95598A68-303C-896B-921D-EEA231C8BBF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056896" y="777990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E56DAEE7-AD48-7EA0-2C9A-98280C081A14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2877229" y="2572923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E727B883-B03F-640E-5151-3E00289FF70C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1056896" y="2572923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72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nut 4">
            <a:extLst>
              <a:ext uri="{FF2B5EF4-FFF2-40B4-BE49-F238E27FC236}">
                <a16:creationId xmlns:a16="http://schemas.microsoft.com/office/drawing/2014/main" id="{377114CC-8348-54C0-77A1-DDBBDD572B12}"/>
              </a:ext>
            </a:extLst>
          </p:cNvPr>
          <p:cNvSpPr/>
          <p:nvPr userDrawn="1"/>
        </p:nvSpPr>
        <p:spPr>
          <a:xfrm>
            <a:off x="6014692" y="-1719106"/>
            <a:ext cx="4754780" cy="4754780"/>
          </a:xfrm>
          <a:prstGeom prst="donu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7589A42A-0AB4-D017-D00E-3AB7F11EA1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877229" y="777990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95598A68-303C-896B-921D-EEA231C8BBF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056896" y="777990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E56DAEE7-AD48-7EA0-2C9A-98280C081A14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2877229" y="2572923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E727B883-B03F-640E-5151-3E00289FF70C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1056896" y="2572923"/>
            <a:ext cx="1694771" cy="168184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4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nut 4">
            <a:extLst>
              <a:ext uri="{FF2B5EF4-FFF2-40B4-BE49-F238E27FC236}">
                <a16:creationId xmlns:a16="http://schemas.microsoft.com/office/drawing/2014/main" id="{377114CC-8348-54C0-77A1-DDBBDD572B12}"/>
              </a:ext>
            </a:extLst>
          </p:cNvPr>
          <p:cNvSpPr/>
          <p:nvPr userDrawn="1"/>
        </p:nvSpPr>
        <p:spPr>
          <a:xfrm>
            <a:off x="6014692" y="-1719106"/>
            <a:ext cx="4754780" cy="4754780"/>
          </a:xfrm>
          <a:prstGeom prst="donu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95598A68-303C-896B-921D-EEA231C8BBF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2529" y="698598"/>
            <a:ext cx="5073559" cy="3921110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9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>
            <a:extLst>
              <a:ext uri="{FF2B5EF4-FFF2-40B4-BE49-F238E27FC236}">
                <a16:creationId xmlns:a16="http://schemas.microsoft.com/office/drawing/2014/main" id="{AF520E87-7D5A-2835-FF04-07F24160B7F3}"/>
              </a:ext>
            </a:extLst>
          </p:cNvPr>
          <p:cNvSpPr/>
          <p:nvPr userDrawn="1"/>
        </p:nvSpPr>
        <p:spPr>
          <a:xfrm>
            <a:off x="-2171195" y="-2171195"/>
            <a:ext cx="4342389" cy="4342389"/>
          </a:xfrm>
          <a:prstGeom prst="donut">
            <a:avLst/>
          </a:prstGeom>
          <a:solidFill>
            <a:srgbClr val="F6D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65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nut 9">
            <a:extLst>
              <a:ext uri="{FF2B5EF4-FFF2-40B4-BE49-F238E27FC236}">
                <a16:creationId xmlns:a16="http://schemas.microsoft.com/office/drawing/2014/main" id="{DDDD3A43-FA3E-1232-641F-C595B6D02A1A}"/>
              </a:ext>
            </a:extLst>
          </p:cNvPr>
          <p:cNvSpPr/>
          <p:nvPr userDrawn="1"/>
        </p:nvSpPr>
        <p:spPr>
          <a:xfrm>
            <a:off x="7694908" y="1122658"/>
            <a:ext cx="2898183" cy="2898183"/>
          </a:xfrm>
          <a:prstGeom prst="donut">
            <a:avLst/>
          </a:prstGeom>
          <a:solidFill>
            <a:schemeClr val="bg1">
              <a:lumMod val="85000"/>
              <a:alpha val="2973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onut 1">
            <a:extLst>
              <a:ext uri="{FF2B5EF4-FFF2-40B4-BE49-F238E27FC236}">
                <a16:creationId xmlns:a16="http://schemas.microsoft.com/office/drawing/2014/main" id="{9987A5E3-228B-7B27-9B1C-E9B85188C4F4}"/>
              </a:ext>
            </a:extLst>
          </p:cNvPr>
          <p:cNvSpPr/>
          <p:nvPr userDrawn="1"/>
        </p:nvSpPr>
        <p:spPr>
          <a:xfrm>
            <a:off x="-1449092" y="-1449092"/>
            <a:ext cx="2898183" cy="2898183"/>
          </a:xfrm>
          <a:prstGeom prst="donut">
            <a:avLst/>
          </a:prstGeom>
          <a:solidFill>
            <a:srgbClr val="F6DC1E">
              <a:alpha val="622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54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>
            <a:extLst>
              <a:ext uri="{FF2B5EF4-FFF2-40B4-BE49-F238E27FC236}">
                <a16:creationId xmlns:a16="http://schemas.microsoft.com/office/drawing/2014/main" id="{9C8DBAD9-467E-4A94-BAE1-C25FD79F3771}"/>
              </a:ext>
            </a:extLst>
          </p:cNvPr>
          <p:cNvSpPr/>
          <p:nvPr userDrawn="1"/>
        </p:nvSpPr>
        <p:spPr>
          <a:xfrm>
            <a:off x="7698944" y="-1449092"/>
            <a:ext cx="2898183" cy="2898183"/>
          </a:xfrm>
          <a:prstGeom prst="donut">
            <a:avLst/>
          </a:prstGeom>
          <a:solidFill>
            <a:srgbClr val="F6DC1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8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nut 9">
            <a:extLst>
              <a:ext uri="{FF2B5EF4-FFF2-40B4-BE49-F238E27FC236}">
                <a16:creationId xmlns:a16="http://schemas.microsoft.com/office/drawing/2014/main" id="{DDDD3A43-FA3E-1232-641F-C595B6D02A1A}"/>
              </a:ext>
            </a:extLst>
          </p:cNvPr>
          <p:cNvSpPr/>
          <p:nvPr userDrawn="1"/>
        </p:nvSpPr>
        <p:spPr>
          <a:xfrm>
            <a:off x="7595517" y="-1449092"/>
            <a:ext cx="2898183" cy="2898183"/>
          </a:xfrm>
          <a:prstGeom prst="donut">
            <a:avLst/>
          </a:prstGeom>
          <a:solidFill>
            <a:schemeClr val="bg1">
              <a:lumMod val="85000"/>
              <a:alpha val="2973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onut 1">
            <a:extLst>
              <a:ext uri="{FF2B5EF4-FFF2-40B4-BE49-F238E27FC236}">
                <a16:creationId xmlns:a16="http://schemas.microsoft.com/office/drawing/2014/main" id="{9987A5E3-228B-7B27-9B1C-E9B85188C4F4}"/>
              </a:ext>
            </a:extLst>
          </p:cNvPr>
          <p:cNvSpPr/>
          <p:nvPr userDrawn="1"/>
        </p:nvSpPr>
        <p:spPr>
          <a:xfrm>
            <a:off x="-2184588" y="2363028"/>
            <a:ext cx="4778701" cy="4778701"/>
          </a:xfrm>
          <a:prstGeom prst="donut">
            <a:avLst/>
          </a:prstGeom>
          <a:solidFill>
            <a:srgbClr val="F6DC1E">
              <a:alpha val="622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398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nut 2">
            <a:extLst>
              <a:ext uri="{FF2B5EF4-FFF2-40B4-BE49-F238E27FC236}">
                <a16:creationId xmlns:a16="http://schemas.microsoft.com/office/drawing/2014/main" id="{0C529E2D-FBE0-93AD-9460-035C0808A99C}"/>
              </a:ext>
            </a:extLst>
          </p:cNvPr>
          <p:cNvSpPr/>
          <p:nvPr userDrawn="1"/>
        </p:nvSpPr>
        <p:spPr>
          <a:xfrm>
            <a:off x="5665305" y="-2247354"/>
            <a:ext cx="6639893" cy="6639893"/>
          </a:xfrm>
          <a:prstGeom prst="donut">
            <a:avLst/>
          </a:prstGeom>
          <a:solidFill>
            <a:srgbClr val="F6DC1E">
              <a:alpha val="8012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22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>
            <a:extLst>
              <a:ext uri="{FF2B5EF4-FFF2-40B4-BE49-F238E27FC236}">
                <a16:creationId xmlns:a16="http://schemas.microsoft.com/office/drawing/2014/main" id="{D693D37A-CECA-2602-ABFB-B4011FAF15C7}"/>
              </a:ext>
            </a:extLst>
          </p:cNvPr>
          <p:cNvSpPr/>
          <p:nvPr userDrawn="1"/>
        </p:nvSpPr>
        <p:spPr>
          <a:xfrm>
            <a:off x="8082071" y="2246663"/>
            <a:ext cx="2259002" cy="2259002"/>
          </a:xfrm>
          <a:prstGeom prst="donut">
            <a:avLst/>
          </a:pr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D167DD0A-8ED4-9AFA-EACE-3C9CFE35CF1F}"/>
              </a:ext>
            </a:extLst>
          </p:cNvPr>
          <p:cNvSpPr/>
          <p:nvPr/>
        </p:nvSpPr>
        <p:spPr>
          <a:xfrm>
            <a:off x="-2331874" y="-2376187"/>
            <a:ext cx="6078926" cy="6078926"/>
          </a:xfrm>
          <a:prstGeom prst="donut">
            <a:avLst/>
          </a:prstGeom>
          <a:solidFill>
            <a:srgbClr val="F6DC1E">
              <a:alpha val="700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2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73796-AD23-097F-3779-9D5869D10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5CB94C0E-18EB-7630-7CC8-8A325262B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454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48" r:id="rId2"/>
    <p:sldLayoutId id="2147483746" r:id="rId3"/>
    <p:sldLayoutId id="2147483749" r:id="rId4"/>
    <p:sldLayoutId id="2147483745" r:id="rId5"/>
    <p:sldLayoutId id="2147483752" r:id="rId6"/>
    <p:sldLayoutId id="2147483753" r:id="rId7"/>
    <p:sldLayoutId id="2147483742" r:id="rId8"/>
    <p:sldLayoutId id="2147483754" r:id="rId9"/>
    <p:sldLayoutId id="2147483740" r:id="rId10"/>
    <p:sldLayoutId id="2147483755" r:id="rId11"/>
    <p:sldLayoutId id="2147483737" r:id="rId12"/>
    <p:sldLayoutId id="2147483756" r:id="rId13"/>
    <p:sldLayoutId id="2147483757" r:id="rId14"/>
    <p:sldLayoutId id="2147483750" r:id="rId15"/>
    <p:sldLayoutId id="2147483741" r:id="rId16"/>
    <p:sldLayoutId id="2147483747" r:id="rId17"/>
    <p:sldLayoutId id="2147483751" r:id="rId18"/>
    <p:sldLayoutId id="2147483743" r:id="rId19"/>
    <p:sldLayoutId id="214748374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5A84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emf"/><Relationship Id="rId5" Type="http://schemas.openxmlformats.org/officeDocument/2006/relationships/image" Target="file:////Users/JAMESRETINA/Documents/22-145%20AI%20PACESETTERS%20PPT/DISTRIBUTION.png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emf"/><Relationship Id="rId5" Type="http://schemas.openxmlformats.org/officeDocument/2006/relationships/image" Target="file:////Users/JAMESRETINA/Documents/22-145%20AI%20PACESETTERS%20PPT/DISTRIBUTION.png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serc-crsng.canada.ca/" TargetMode="External"/><Relationship Id="rId2" Type="http://schemas.openxmlformats.org/officeDocument/2006/relationships/hyperlink" Target="https://concordia.ab.ca/scholarships/undergraduate-student-research-award-usra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finaid@concordia.ab.ca" TargetMode="External"/><Relationship Id="rId4" Type="http://schemas.openxmlformats.org/officeDocument/2006/relationships/hyperlink" Target="mailto:ori@concordia.ab.c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D0A66-1F8F-13EB-918A-F7F966E86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uple of women looking at a computer&#10;&#10;Description automatically generated">
            <a:extLst>
              <a:ext uri="{FF2B5EF4-FFF2-40B4-BE49-F238E27FC236}">
                <a16:creationId xmlns:a16="http://schemas.microsoft.com/office/drawing/2014/main" id="{39123215-86D9-0DF7-A572-4AB4A54AE5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55" y="1"/>
            <a:ext cx="9144000" cy="51435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42E47E9-145E-EEAE-54D6-E50B07D4FBAF}"/>
              </a:ext>
            </a:extLst>
          </p:cNvPr>
          <p:cNvGrpSpPr/>
          <p:nvPr/>
        </p:nvGrpSpPr>
        <p:grpSpPr>
          <a:xfrm>
            <a:off x="3679583" y="3580176"/>
            <a:ext cx="5417283" cy="743900"/>
            <a:chOff x="3679583" y="3580176"/>
            <a:chExt cx="5417283" cy="7439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8572F1-8986-66AF-365B-16F93EEDF9D9}"/>
                </a:ext>
              </a:extLst>
            </p:cNvPr>
            <p:cNvSpPr txBox="1"/>
            <p:nvPr/>
          </p:nvSpPr>
          <p:spPr>
            <a:xfrm>
              <a:off x="3909120" y="3580176"/>
              <a:ext cx="5187746" cy="489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CA" sz="3200" b="1" dirty="0">
                  <a:solidFill>
                    <a:prstClr val="white"/>
                  </a:solidFill>
                  <a:latin typeface="Calibri" panose="020F0502020204030204"/>
                  <a:cs typeface="Calibri" panose="020F0502020204030204" pitchFamily="34" charset="0"/>
                </a:rPr>
                <a:t>Summer 2026 Competition</a:t>
              </a:r>
              <a:endParaRPr lang="en-CA" sz="3200" dirty="0">
                <a:solidFill>
                  <a:prstClr val="white"/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DC86F40-D52A-C8DE-0EFD-4FCE1D00CC87}"/>
                </a:ext>
              </a:extLst>
            </p:cNvPr>
            <p:cNvCxnSpPr>
              <a:cxnSpLocks/>
            </p:cNvCxnSpPr>
            <p:nvPr/>
          </p:nvCxnSpPr>
          <p:spPr>
            <a:xfrm>
              <a:off x="3679583" y="3699532"/>
              <a:ext cx="0" cy="624544"/>
            </a:xfrm>
            <a:prstGeom prst="line">
              <a:avLst/>
            </a:prstGeom>
            <a:noFill/>
            <a:ln w="76200" cap="flat" cmpd="sng" algn="ctr">
              <a:solidFill>
                <a:srgbClr val="FDD21E"/>
              </a:solidFill>
              <a:prstDash val="solid"/>
              <a:miter lim="800000"/>
            </a:ln>
            <a:effectLst/>
          </p:spPr>
        </p:cxn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E2DFFFC4-BB04-356A-A8A3-831DBB0464C1}"/>
              </a:ext>
            </a:extLst>
          </p:cNvPr>
          <p:cNvSpPr txBox="1">
            <a:spLocks/>
          </p:cNvSpPr>
          <p:nvPr/>
        </p:nvSpPr>
        <p:spPr>
          <a:xfrm>
            <a:off x="555405" y="1563737"/>
            <a:ext cx="5187737" cy="1629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9600" b="1" cap="all" dirty="0">
                <a:solidFill>
                  <a:srgbClr val="FFFFFF"/>
                </a:solidFill>
                <a:latin typeface="Calibri" panose="020F0502020204030204"/>
              </a:rPr>
              <a:t>USRA</a:t>
            </a:r>
            <a:endParaRPr lang="en-US" sz="9600" b="1" cap="all" dirty="0">
              <a:solidFill>
                <a:srgbClr val="E3CB35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5F6C10-4E88-2A31-C594-16DE06FBE138}"/>
              </a:ext>
            </a:extLst>
          </p:cNvPr>
          <p:cNvSpPr txBox="1">
            <a:spLocks/>
          </p:cNvSpPr>
          <p:nvPr/>
        </p:nvSpPr>
        <p:spPr>
          <a:xfrm>
            <a:off x="3909120" y="1117394"/>
            <a:ext cx="4308075" cy="1629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2400" b="1" cap="all" dirty="0">
                <a:solidFill>
                  <a:srgbClr val="E3CB35"/>
                </a:solidFill>
                <a:latin typeface="Calibri" panose="020F0502020204030204"/>
              </a:rPr>
              <a:t>Undergraduate Student Research Award</a:t>
            </a:r>
          </a:p>
        </p:txBody>
      </p:sp>
      <p:pic>
        <p:nvPicPr>
          <p:cNvPr id="5" name="Picture 4" descr="A white and yellow logo&#10;&#10;AI-generated content may be incorrect.">
            <a:extLst>
              <a:ext uri="{FF2B5EF4-FFF2-40B4-BE49-F238E27FC236}">
                <a16:creationId xmlns:a16="http://schemas.microsoft.com/office/drawing/2014/main" id="{ED6A42D7-F7D4-F2DD-3547-458B023DA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83" y="3593449"/>
            <a:ext cx="2205299" cy="79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nut 26">
            <a:extLst>
              <a:ext uri="{FF2B5EF4-FFF2-40B4-BE49-F238E27FC236}">
                <a16:creationId xmlns:a16="http://schemas.microsoft.com/office/drawing/2014/main" id="{6FB1BC44-97B8-3603-DB26-48B8215CA137}"/>
              </a:ext>
            </a:extLst>
          </p:cNvPr>
          <p:cNvSpPr/>
          <p:nvPr/>
        </p:nvSpPr>
        <p:spPr>
          <a:xfrm>
            <a:off x="5754756" y="-1717448"/>
            <a:ext cx="5279693" cy="5279693"/>
          </a:xfrm>
          <a:prstGeom prst="donut">
            <a:avLst/>
          </a:prstGeom>
          <a:solidFill>
            <a:srgbClr val="F6DC1E">
              <a:alpha val="622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DC7770-40F4-3E7A-00EA-215CEC38A86D}"/>
              </a:ext>
            </a:extLst>
          </p:cNvPr>
          <p:cNvSpPr txBox="1">
            <a:spLocks/>
          </p:cNvSpPr>
          <p:nvPr/>
        </p:nvSpPr>
        <p:spPr>
          <a:xfrm>
            <a:off x="392716" y="222245"/>
            <a:ext cx="2678113" cy="1458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5A8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800" cap="all" dirty="0">
                <a:solidFill>
                  <a:srgbClr val="FFFFFF"/>
                </a:solidFill>
                <a:latin typeface="+mn-lt"/>
                <a:cs typeface="+mj-cs"/>
              </a:rPr>
              <a:t>What is an USRA?</a:t>
            </a:r>
          </a:p>
        </p:txBody>
      </p:sp>
      <p:pic>
        <p:nvPicPr>
          <p:cNvPr id="2" name="Picture 1" descr="Two women sitting at a table looking at a computer&#10;&#10;Description automatically generated">
            <a:extLst>
              <a:ext uri="{FF2B5EF4-FFF2-40B4-BE49-F238E27FC236}">
                <a16:creationId xmlns:a16="http://schemas.microsoft.com/office/drawing/2014/main" id="{F32D3A68-35D2-5C9B-FFD9-FEF1EE5140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509" y="596610"/>
            <a:ext cx="1958664" cy="1958664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6BF0B9-A6D2-6A9D-6599-1F0D034F5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0558" y="596610"/>
            <a:ext cx="1958664" cy="1958664"/>
          </a:xfrm>
          <a:prstGeom prst="round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8AA0287-31E2-3F0F-A8CF-8EFBC8D48E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509" y="2729443"/>
            <a:ext cx="1958664" cy="1958664"/>
          </a:xfrm>
          <a:prstGeom prst="round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63EB55-91CC-856D-FA9A-ECBABCF7AC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4"/>
          <a:stretch/>
        </p:blipFill>
        <p:spPr>
          <a:xfrm>
            <a:off x="6300559" y="2729443"/>
            <a:ext cx="1958664" cy="1958664"/>
          </a:xfrm>
          <a:prstGeom prst="round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4C18141-92C3-5575-0F2F-BD37CDC637A6}"/>
              </a:ext>
            </a:extLst>
          </p:cNvPr>
          <p:cNvSpPr txBox="1"/>
          <p:nvPr/>
        </p:nvSpPr>
        <p:spPr>
          <a:xfrm>
            <a:off x="392715" y="1787611"/>
            <a:ext cx="24959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The Undergraduate Student Research Award enables students to work full-time with a faculty member to gain research work experience.</a:t>
            </a:r>
          </a:p>
        </p:txBody>
      </p:sp>
    </p:spTree>
    <p:extLst>
      <p:ext uri="{BB962C8B-B14F-4D97-AF65-F5344CB8AC3E}">
        <p14:creationId xmlns:p14="http://schemas.microsoft.com/office/powerpoint/2010/main" val="253656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BD031-C92A-DD25-5EF2-A3D6046ED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A73C32-E2E0-4C1B-3AB7-99AAB017211F}"/>
              </a:ext>
            </a:extLst>
          </p:cNvPr>
          <p:cNvSpPr txBox="1">
            <a:spLocks/>
          </p:cNvSpPr>
          <p:nvPr/>
        </p:nvSpPr>
        <p:spPr>
          <a:xfrm>
            <a:off x="654452" y="214924"/>
            <a:ext cx="7421963" cy="775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endParaRPr lang="en-US" sz="1200" kern="1200" cap="all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4970BAC-C673-CB8D-FF4E-6FC3A8872DEA}"/>
              </a:ext>
            </a:extLst>
          </p:cNvPr>
          <p:cNvSpPr txBox="1">
            <a:spLocks/>
          </p:cNvSpPr>
          <p:nvPr/>
        </p:nvSpPr>
        <p:spPr>
          <a:xfrm>
            <a:off x="922112" y="761999"/>
            <a:ext cx="7867379" cy="2921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35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0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2pPr>
            <a:lvl3pPr marL="914378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1350"/>
              </a:spcBef>
            </a:pPr>
            <a:r>
              <a:rPr lang="en-US" sz="2400" b="1" dirty="0">
                <a:solidFill>
                  <a:srgbClr val="00B0F0"/>
                </a:solidFill>
              </a:rPr>
              <a:t>Value of the Award</a:t>
            </a:r>
            <a:br>
              <a:rPr lang="en-US" sz="2800" b="1" dirty="0">
                <a:solidFill>
                  <a:srgbClr val="00B0F0"/>
                </a:solidFill>
              </a:rPr>
            </a:b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$9,000 stipend (less 13% mandatory employer related costs) </a:t>
            </a:r>
          </a:p>
          <a:p>
            <a:pPr fontAlgn="base">
              <a:spcBef>
                <a:spcPts val="1350"/>
              </a:spcBef>
            </a:pPr>
            <a:r>
              <a:rPr lang="en-US" sz="2400" b="1" dirty="0">
                <a:solidFill>
                  <a:srgbClr val="00B0F0"/>
                </a:solidFill>
              </a:rPr>
              <a:t>Duration of the Award</a:t>
            </a:r>
            <a:br>
              <a:rPr lang="en-US" sz="2400" b="1" dirty="0">
                <a:solidFill>
                  <a:srgbClr val="00B0F0"/>
                </a:solidFill>
              </a:rPr>
            </a:b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Full-time employment (37.5 hours per week) over 14 weeks in the summer (May 4 – August 11, 2026)</a:t>
            </a:r>
          </a:p>
        </p:txBody>
      </p:sp>
    </p:spTree>
    <p:extLst>
      <p:ext uri="{BB962C8B-B14F-4D97-AF65-F5344CB8AC3E}">
        <p14:creationId xmlns:p14="http://schemas.microsoft.com/office/powerpoint/2010/main" val="196953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A42DA4-9EF0-D356-B149-EF9B7FD1A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D7DC1F-DF21-610E-AE90-9CE2CA6F4F63}"/>
              </a:ext>
            </a:extLst>
          </p:cNvPr>
          <p:cNvSpPr txBox="1">
            <a:spLocks/>
          </p:cNvSpPr>
          <p:nvPr/>
        </p:nvSpPr>
        <p:spPr>
          <a:xfrm>
            <a:off x="481799" y="594710"/>
            <a:ext cx="8059528" cy="114939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0">
              <a:buNone/>
            </a:pPr>
            <a:r>
              <a:rPr lang="en-US" sz="4000" b="1" dirty="0">
                <a:solidFill>
                  <a:srgbClr val="333C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CUE’s allocation is 5 awards</a:t>
            </a:r>
          </a:p>
          <a:p>
            <a:pPr marL="257175" indent="0">
              <a:buNone/>
            </a:pPr>
            <a:r>
              <a:rPr lang="en-US" sz="4000" b="1" dirty="0">
                <a:solidFill>
                  <a:srgbClr val="333C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Plus+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FA0C54-2EEA-D956-257B-6EC260655FBE}"/>
              </a:ext>
            </a:extLst>
          </p:cNvPr>
          <p:cNvGrpSpPr/>
          <p:nvPr/>
        </p:nvGrpSpPr>
        <p:grpSpPr>
          <a:xfrm>
            <a:off x="3426499" y="1983405"/>
            <a:ext cx="2319599" cy="2700500"/>
            <a:chOff x="3598993" y="1896533"/>
            <a:chExt cx="2319599" cy="2700500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91CCDC56-5751-420C-3810-4E8DFA0BBA98}"/>
                </a:ext>
              </a:extLst>
            </p:cNvPr>
            <p:cNvSpPr/>
            <p:nvPr/>
          </p:nvSpPr>
          <p:spPr>
            <a:xfrm>
              <a:off x="3598993" y="1896533"/>
              <a:ext cx="2319599" cy="2565385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id="{58AC58B4-D414-30DC-BBEE-5B1B5A57BDB7}"/>
                </a:ext>
              </a:extLst>
            </p:cNvPr>
            <p:cNvSpPr txBox="1">
              <a:spLocks/>
            </p:cNvSpPr>
            <p:nvPr/>
          </p:nvSpPr>
          <p:spPr>
            <a:xfrm>
              <a:off x="3676714" y="2090933"/>
              <a:ext cx="2085036" cy="25061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2075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NSERC USRA for undergraduate self-identified Black scholar</a:t>
              </a:r>
            </a:p>
            <a:p>
              <a:pPr marL="360363" lvl="1" indent="-268288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  <a:sym typeface="Wingdings" pitchFamily="2" charset="2"/>
                </a:rPr>
                <a:t>For projects in the natural or physical sciences.</a:t>
              </a:r>
            </a:p>
            <a:p>
              <a:pPr marL="360363" lvl="1" indent="-268288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  <a:sym typeface="Wingdings" pitchFamily="2" charset="2"/>
                </a:rPr>
                <a:t>1 award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1C27C5B-9053-9C90-BD72-28864376AAD3}"/>
              </a:ext>
            </a:extLst>
          </p:cNvPr>
          <p:cNvGrpSpPr/>
          <p:nvPr/>
        </p:nvGrpSpPr>
        <p:grpSpPr>
          <a:xfrm>
            <a:off x="727883" y="1983405"/>
            <a:ext cx="2319599" cy="2695602"/>
            <a:chOff x="771126" y="1896533"/>
            <a:chExt cx="2319599" cy="269560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620709D-4442-1279-D871-6F1DE84E6916}"/>
                </a:ext>
              </a:extLst>
            </p:cNvPr>
            <p:cNvSpPr/>
            <p:nvPr/>
          </p:nvSpPr>
          <p:spPr>
            <a:xfrm>
              <a:off x="771126" y="1896533"/>
              <a:ext cx="2319599" cy="2565385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2CF23398-2D87-FB30-3B75-EB0AB760E4D7}"/>
                </a:ext>
              </a:extLst>
            </p:cNvPr>
            <p:cNvSpPr txBox="1">
              <a:spLocks/>
            </p:cNvSpPr>
            <p:nvPr/>
          </p:nvSpPr>
          <p:spPr>
            <a:xfrm>
              <a:off x="858943" y="2086035"/>
              <a:ext cx="2133501" cy="25061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2075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NSERC USRA for undergraduate self-identified Indigenous scholar(s)</a:t>
              </a:r>
            </a:p>
            <a:p>
              <a:pPr marL="360363" lvl="1" indent="-268288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  <a:sym typeface="Wingdings" pitchFamily="2" charset="2"/>
                </a:rPr>
                <a:t>For projects in the natural or physical sciences.</a:t>
              </a:r>
            </a:p>
            <a:p>
              <a:pPr marL="360363" lvl="1" indent="-268288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  <a:sym typeface="Wingdings" pitchFamily="2" charset="2"/>
                </a:rPr>
                <a:t>Unlimited awards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C03653-197F-4C2C-4C8E-79DED8B58BEA}"/>
              </a:ext>
            </a:extLst>
          </p:cNvPr>
          <p:cNvGrpSpPr/>
          <p:nvPr/>
        </p:nvGrpSpPr>
        <p:grpSpPr>
          <a:xfrm>
            <a:off x="6125115" y="1983405"/>
            <a:ext cx="2319599" cy="2644836"/>
            <a:chOff x="6443793" y="1896533"/>
            <a:chExt cx="2319599" cy="2644836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A703511B-732E-5B18-92CD-836E1505DC76}"/>
                </a:ext>
              </a:extLst>
            </p:cNvPr>
            <p:cNvSpPr/>
            <p:nvPr/>
          </p:nvSpPr>
          <p:spPr>
            <a:xfrm>
              <a:off x="6443793" y="1896533"/>
              <a:ext cx="2319599" cy="2565385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Content Placeholder 2">
              <a:extLst>
                <a:ext uri="{FF2B5EF4-FFF2-40B4-BE49-F238E27FC236}">
                  <a16:creationId xmlns:a16="http://schemas.microsoft.com/office/drawing/2014/main" id="{5726A65E-B5E0-34D7-542F-066B13C10142}"/>
                </a:ext>
              </a:extLst>
            </p:cNvPr>
            <p:cNvSpPr txBox="1">
              <a:spLocks/>
            </p:cNvSpPr>
            <p:nvPr/>
          </p:nvSpPr>
          <p:spPr>
            <a:xfrm>
              <a:off x="6604283" y="2127453"/>
              <a:ext cx="1998618" cy="24139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2075" indent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SSHRC USRA for undergraduate self-identified Black scholar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endParaRPr>
            </a:p>
            <a:p>
              <a:pPr marL="360363" lvl="1" indent="-268288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  <a:sym typeface="Wingdings" pitchFamily="2" charset="2"/>
                </a:rPr>
                <a:t>For projects in social sciences or humanities.</a:t>
              </a:r>
            </a:p>
            <a:p>
              <a:pPr marL="360363" lvl="1" indent="-268288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  <a:sym typeface="Wingdings" pitchFamily="2" charset="2"/>
                </a:rPr>
                <a:t>1 award</a:t>
              </a: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7CC0D5B-A02D-CF4B-274A-2DCDE82ED207}"/>
              </a:ext>
            </a:extLst>
          </p:cNvPr>
          <p:cNvSpPr txBox="1">
            <a:spLocks/>
          </p:cNvSpPr>
          <p:nvPr/>
        </p:nvSpPr>
        <p:spPr>
          <a:xfrm>
            <a:off x="654452" y="127633"/>
            <a:ext cx="7421963" cy="775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endParaRPr lang="en-US" sz="1200" cap="all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05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CE9BC-A59D-6F97-22C5-B4136395A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79" y="547254"/>
            <a:ext cx="2450892" cy="560339"/>
          </a:xfrm>
        </p:spPr>
        <p:txBody>
          <a:bodyPr/>
          <a:lstStyle/>
          <a:p>
            <a:r>
              <a:rPr lang="en-US" dirty="0"/>
              <a:t>Eligibility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2853D-6AE6-8B74-6ED0-54EC39A82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46612" cy="39137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To be eligible for an USRA, you must:</a:t>
            </a:r>
          </a:p>
          <a:p>
            <a:r>
              <a:rPr lang="en-US" sz="1800" dirty="0"/>
              <a:t>be a Canadian citizen or permanent resident of Canada;</a:t>
            </a:r>
          </a:p>
          <a:p>
            <a:r>
              <a:rPr lang="en-US" sz="1800" dirty="0"/>
              <a:t>be registered in a full-time course load in a bachelor’s degree program at the time you apply;</a:t>
            </a:r>
          </a:p>
          <a:p>
            <a:r>
              <a:rPr lang="en-US" sz="1800" dirty="0"/>
              <a:t>be in good academic standing the year of application (i.e., not be on academic probation).  Have obtained over the previous years of study, a cumulative average of at least a “B”;</a:t>
            </a:r>
          </a:p>
          <a:p>
            <a:r>
              <a:rPr lang="en-US" sz="1800" dirty="0"/>
              <a:t>have not held more than three USRAs throughout your university career.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12043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27371-F9A8-D8F5-949E-0C4072375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6DC924-1D4A-3282-67BB-E914B196E8BE}"/>
              </a:ext>
            </a:extLst>
          </p:cNvPr>
          <p:cNvSpPr txBox="1">
            <a:spLocks/>
          </p:cNvSpPr>
          <p:nvPr/>
        </p:nvSpPr>
        <p:spPr>
          <a:xfrm>
            <a:off x="771221" y="852343"/>
            <a:ext cx="7421963" cy="775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000" b="1" kern="1200" cap="all" dirty="0">
                <a:solidFill>
                  <a:srgbClr val="00B0F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How to apply for an </a:t>
            </a:r>
            <a:r>
              <a:rPr lang="en-US" sz="4000" b="1" kern="1200" cap="all" dirty="0" err="1">
                <a:solidFill>
                  <a:srgbClr val="00B0F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usra</a:t>
            </a:r>
            <a:endParaRPr lang="en-US" sz="4000" b="1" kern="1200" cap="all" dirty="0">
              <a:solidFill>
                <a:srgbClr val="333C3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F71F65-CBB4-D7B8-65A8-B63B3C605226}"/>
              </a:ext>
            </a:extLst>
          </p:cNvPr>
          <p:cNvGrpSpPr/>
          <p:nvPr/>
        </p:nvGrpSpPr>
        <p:grpSpPr>
          <a:xfrm>
            <a:off x="819449" y="1917941"/>
            <a:ext cx="1315617" cy="2333141"/>
            <a:chOff x="800993" y="1625038"/>
            <a:chExt cx="1315617" cy="233314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4369B0C-8BEA-0E6E-9625-AA1301C7A2F7}"/>
                </a:ext>
              </a:extLst>
            </p:cNvPr>
            <p:cNvSpPr/>
            <p:nvPr/>
          </p:nvSpPr>
          <p:spPr>
            <a:xfrm>
              <a:off x="930578" y="1625038"/>
              <a:ext cx="1056448" cy="1056448"/>
            </a:xfrm>
            <a:prstGeom prst="ellipse">
              <a:avLst/>
            </a:prstGeom>
            <a:solidFill>
              <a:srgbClr val="E46D2A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7C99E1-89CA-81BF-8007-184C6F9C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9555" y="1803542"/>
              <a:ext cx="625027" cy="70836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F16EFB-BDB4-72E0-41C6-1457BFDB9AD4}"/>
                </a:ext>
              </a:extLst>
            </p:cNvPr>
            <p:cNvSpPr txBox="1"/>
            <p:nvPr/>
          </p:nvSpPr>
          <p:spPr>
            <a:xfrm>
              <a:off x="800993" y="2788628"/>
              <a:ext cx="13156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Read the program description and eligibility requirements.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55499A-A31E-E6AB-5866-58DFD8A96E5F}"/>
              </a:ext>
            </a:extLst>
          </p:cNvPr>
          <p:cNvGrpSpPr/>
          <p:nvPr/>
        </p:nvGrpSpPr>
        <p:grpSpPr>
          <a:xfrm>
            <a:off x="2328059" y="1941755"/>
            <a:ext cx="1315617" cy="2518588"/>
            <a:chOff x="2304812" y="1655035"/>
            <a:chExt cx="1315617" cy="251858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3DCB085-02FF-DC0D-4759-FF9CBFA6F0CC}"/>
                </a:ext>
              </a:extLst>
            </p:cNvPr>
            <p:cNvSpPr/>
            <p:nvPr/>
          </p:nvSpPr>
          <p:spPr>
            <a:xfrm>
              <a:off x="2450066" y="1655035"/>
              <a:ext cx="1056448" cy="1056448"/>
            </a:xfrm>
            <a:prstGeom prst="ellipse">
              <a:avLst/>
            </a:prstGeom>
            <a:solidFill>
              <a:srgbClr val="0070C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916D1E-7C6A-0AF9-EA57-F83818331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2671950" y="1759377"/>
              <a:ext cx="591558" cy="7307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E0CB62-11EF-9B34-E6BC-1DC05A0FBAB9}"/>
                </a:ext>
              </a:extLst>
            </p:cNvPr>
            <p:cNvSpPr txBox="1"/>
            <p:nvPr/>
          </p:nvSpPr>
          <p:spPr>
            <a:xfrm>
              <a:off x="2304812" y="2788628"/>
              <a:ext cx="131561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Identify a faculty supervisor and confirm their willingness to supervise you.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762D71-3844-5D89-F153-7A417CB3725E}"/>
              </a:ext>
            </a:extLst>
          </p:cNvPr>
          <p:cNvGrpSpPr/>
          <p:nvPr/>
        </p:nvGrpSpPr>
        <p:grpSpPr>
          <a:xfrm>
            <a:off x="5256512" y="1933814"/>
            <a:ext cx="1315617" cy="2350205"/>
            <a:chOff x="5242796" y="1607974"/>
            <a:chExt cx="1315617" cy="235020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B0D762B-D117-AB4E-B643-21A39AC534FA}"/>
                </a:ext>
              </a:extLst>
            </p:cNvPr>
            <p:cNvSpPr/>
            <p:nvPr/>
          </p:nvSpPr>
          <p:spPr>
            <a:xfrm>
              <a:off x="5413344" y="1607974"/>
              <a:ext cx="1056448" cy="1056448"/>
            </a:xfrm>
            <a:prstGeom prst="ellipse">
              <a:avLst/>
            </a:prstGeom>
            <a:solidFill>
              <a:srgbClr val="00B0F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91F60D4-71BF-3F9B-65A4-3D100044CC51}"/>
                </a:ext>
              </a:extLst>
            </p:cNvPr>
            <p:cNvSpPr txBox="1"/>
            <p:nvPr/>
          </p:nvSpPr>
          <p:spPr>
            <a:xfrm>
              <a:off x="5242796" y="2788628"/>
              <a:ext cx="13156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Login to the NSERC online system and complete Part 1 of Form 202.</a:t>
              </a:r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F6225A56-C332-F7D3-3870-CE84BD025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r:link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1920" y="1712883"/>
              <a:ext cx="745588" cy="72085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CFD81D-50E0-0413-D311-BDB0A3113DDE}"/>
              </a:ext>
            </a:extLst>
          </p:cNvPr>
          <p:cNvGrpSpPr/>
          <p:nvPr/>
        </p:nvGrpSpPr>
        <p:grpSpPr>
          <a:xfrm>
            <a:off x="3735752" y="1936117"/>
            <a:ext cx="1315617" cy="2339616"/>
            <a:chOff x="3722679" y="1618563"/>
            <a:chExt cx="1315617" cy="233961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2A75A-2F74-358F-80AA-92C43AB79B40}"/>
                </a:ext>
              </a:extLst>
            </p:cNvPr>
            <p:cNvSpPr txBox="1"/>
            <p:nvPr/>
          </p:nvSpPr>
          <p:spPr>
            <a:xfrm>
              <a:off x="3722679" y="2788628"/>
              <a:ext cx="13156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Complete Concordia’s USRA application form.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92FF375-C16F-D4EB-600B-E4B7196EEFD5}"/>
                </a:ext>
              </a:extLst>
            </p:cNvPr>
            <p:cNvSpPr/>
            <p:nvPr/>
          </p:nvSpPr>
          <p:spPr>
            <a:xfrm>
              <a:off x="3867461" y="1618563"/>
              <a:ext cx="1062923" cy="1062923"/>
            </a:xfrm>
            <a:prstGeom prst="ellipse">
              <a:avLst/>
            </a:prstGeom>
            <a:solidFill>
              <a:srgbClr val="FDD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D010446-ABD3-FA5F-E0F8-A53042275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25000"/>
            </a:blip>
            <a:stretch>
              <a:fillRect/>
            </a:stretch>
          </p:blipFill>
          <p:spPr>
            <a:xfrm>
              <a:off x="4107017" y="1821262"/>
              <a:ext cx="581592" cy="69064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0FB991-6E2C-2884-D795-7492A6AB98AF}"/>
              </a:ext>
            </a:extLst>
          </p:cNvPr>
          <p:cNvGrpSpPr/>
          <p:nvPr/>
        </p:nvGrpSpPr>
        <p:grpSpPr>
          <a:xfrm>
            <a:off x="6726382" y="1931413"/>
            <a:ext cx="1598169" cy="2333141"/>
            <a:chOff x="6713309" y="1625038"/>
            <a:chExt cx="1598169" cy="233314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1B8674-FC74-EC26-3CBD-59BBA56505F3}"/>
                </a:ext>
              </a:extLst>
            </p:cNvPr>
            <p:cNvSpPr txBox="1"/>
            <p:nvPr/>
          </p:nvSpPr>
          <p:spPr>
            <a:xfrm>
              <a:off x="6713309" y="2788628"/>
              <a:ext cx="159816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Give your reference number to your supervisor who will complete Part 2 of Form 202.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691EF74-FFC1-B182-0395-DF3C0D852C46}"/>
                </a:ext>
              </a:extLst>
            </p:cNvPr>
            <p:cNvSpPr/>
            <p:nvPr/>
          </p:nvSpPr>
          <p:spPr>
            <a:xfrm>
              <a:off x="6952752" y="1625038"/>
              <a:ext cx="1056448" cy="1056448"/>
            </a:xfrm>
            <a:prstGeom prst="ellipse">
              <a:avLst/>
            </a:prstGeom>
            <a:solidFill>
              <a:srgbClr val="82B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931F963-26C0-15F0-3BDC-4B72F261AEDB}"/>
                </a:ext>
              </a:extLst>
            </p:cNvPr>
            <p:cNvGrpSpPr/>
            <p:nvPr/>
          </p:nvGrpSpPr>
          <p:grpSpPr>
            <a:xfrm>
              <a:off x="7117250" y="1806518"/>
              <a:ext cx="700356" cy="615114"/>
              <a:chOff x="7119173" y="1628291"/>
              <a:chExt cx="700356" cy="615114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C3119A1-A811-FD45-1F7D-67336BE88E69}"/>
                  </a:ext>
                </a:extLst>
              </p:cNvPr>
              <p:cNvSpPr/>
              <p:nvPr/>
            </p:nvSpPr>
            <p:spPr>
              <a:xfrm>
                <a:off x="7274158" y="1628291"/>
                <a:ext cx="413636" cy="41363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DF53742-9423-DCF6-9566-8F5F93CB6135}"/>
                  </a:ext>
                </a:extLst>
              </p:cNvPr>
              <p:cNvSpPr/>
              <p:nvPr/>
            </p:nvSpPr>
            <p:spPr>
              <a:xfrm>
                <a:off x="7119173" y="1829769"/>
                <a:ext cx="413636" cy="41363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8408682-15D3-BB3E-D961-EF0CE8666EE5}"/>
                  </a:ext>
                </a:extLst>
              </p:cNvPr>
              <p:cNvSpPr/>
              <p:nvPr/>
            </p:nvSpPr>
            <p:spPr>
              <a:xfrm>
                <a:off x="7405893" y="1829769"/>
                <a:ext cx="413636" cy="41363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198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459051-0B24-4CA3-F396-4CA4BBC1B4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49" r="20851"/>
          <a:stretch/>
        </p:blipFill>
        <p:spPr>
          <a:xfrm>
            <a:off x="4791831" y="699716"/>
            <a:ext cx="3660441" cy="36574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E56599-460A-E6C6-D9E9-E0913BFA4D8C}"/>
              </a:ext>
            </a:extLst>
          </p:cNvPr>
          <p:cNvSpPr txBox="1">
            <a:spLocks/>
          </p:cNvSpPr>
          <p:nvPr/>
        </p:nvSpPr>
        <p:spPr>
          <a:xfrm>
            <a:off x="916533" y="863407"/>
            <a:ext cx="3655467" cy="9022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rgbClr val="F6DC1E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all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TIMELINE</a:t>
            </a:r>
            <a:endParaRPr kumimoji="0" lang="en-US" sz="5500" b="1" i="0" u="none" strike="noStrike" kern="1200" cap="all" spc="0" normalizeH="0" baseline="0" noProof="0" dirty="0">
              <a:ln>
                <a:noFill/>
              </a:ln>
              <a:solidFill>
                <a:srgbClr val="333C3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C3CC5-6FCE-A106-726C-4D9522645281}"/>
              </a:ext>
            </a:extLst>
          </p:cNvPr>
          <p:cNvSpPr txBox="1"/>
          <p:nvPr/>
        </p:nvSpPr>
        <p:spPr>
          <a:xfrm>
            <a:off x="916533" y="1725548"/>
            <a:ext cx="34915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latin typeface="Calibri" panose="020F0502020204030204" pitchFamily="34" charset="0"/>
                <a:cs typeface="Calibri" panose="020F0502020204030204" pitchFamily="34" charset="0"/>
              </a:rPr>
              <a:t>Application Deadline:  February 1</a:t>
            </a:r>
          </a:p>
          <a:p>
            <a:endParaRPr lang="en-C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1600" dirty="0">
                <a:latin typeface="Calibri" panose="020F0502020204030204" pitchFamily="34" charset="0"/>
                <a:cs typeface="Calibri" panose="020F0502020204030204" pitchFamily="34" charset="0"/>
              </a:rPr>
              <a:t>February:  Committee Review &amp; Selection</a:t>
            </a:r>
          </a:p>
          <a:p>
            <a:endParaRPr lang="en-C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1600" dirty="0">
                <a:latin typeface="Calibri" panose="020F0502020204030204" pitchFamily="34" charset="0"/>
                <a:cs typeface="Calibri" panose="020F0502020204030204" pitchFamily="34" charset="0"/>
              </a:rPr>
              <a:t>March:  Notification of Results and Offers of Employment</a:t>
            </a:r>
          </a:p>
          <a:p>
            <a:endParaRPr lang="en-C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1600" dirty="0">
                <a:latin typeface="Calibri" panose="020F0502020204030204" pitchFamily="34" charset="0"/>
                <a:cs typeface="Calibri" panose="020F0502020204030204" pitchFamily="34" charset="0"/>
              </a:rPr>
              <a:t>May 4:  USRA work period begins</a:t>
            </a:r>
          </a:p>
          <a:p>
            <a:endParaRPr lang="en-C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5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CBFA03A8-841F-7335-D226-1BAB3EB5ED0F}"/>
              </a:ext>
            </a:extLst>
          </p:cNvPr>
          <p:cNvSpPr txBox="1">
            <a:spLocks/>
          </p:cNvSpPr>
          <p:nvPr/>
        </p:nvSpPr>
        <p:spPr>
          <a:xfrm>
            <a:off x="1852895" y="374133"/>
            <a:ext cx="5705518" cy="7794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rgbClr val="F6DC1E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all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supervisors</a:t>
            </a:r>
            <a:endParaRPr kumimoji="0" lang="en-US" sz="5500" b="1" i="0" u="none" strike="noStrike" kern="1200" cap="all" spc="0" normalizeH="0" baseline="0" noProof="0" dirty="0">
              <a:ln>
                <a:noFill/>
              </a:ln>
              <a:solidFill>
                <a:srgbClr val="333C3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FAC4E1-70DF-4D4D-8A26-5A9AE72D58E4}"/>
              </a:ext>
            </a:extLst>
          </p:cNvPr>
          <p:cNvSpPr txBox="1"/>
          <p:nvPr/>
        </p:nvSpPr>
        <p:spPr>
          <a:xfrm>
            <a:off x="1612591" y="1153545"/>
            <a:ext cx="6734283" cy="4226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50"/>
              </a:spcBef>
            </a:pPr>
            <a:r>
              <a:rPr lang="en-CA" dirty="0">
                <a:latin typeface="Google Sans"/>
              </a:rPr>
              <a:t>Supervisors must be full-time CUE faculty and authorized to independently supervise students by the institution (per terms of their appointment within their relevant Faculty).</a:t>
            </a:r>
          </a:p>
          <a:p>
            <a:pPr>
              <a:spcBef>
                <a:spcPts val="1350"/>
              </a:spcBef>
            </a:pPr>
            <a:r>
              <a:rPr lang="en-CA" dirty="0">
                <a:latin typeface="Google Sans"/>
              </a:rPr>
              <a:t>It is preferred that the proposed supervisor hold an active research grant (as principal investigator or co-investigator) to provide the top-up requirement.</a:t>
            </a:r>
          </a:p>
          <a:p>
            <a:pPr>
              <a:spcBef>
                <a:spcPts val="1350"/>
              </a:spcBef>
            </a:pPr>
            <a:r>
              <a:rPr lang="en-CA" dirty="0">
                <a:latin typeface="Google Sans"/>
              </a:rPr>
              <a:t>A faculty member can be the proposed supervisor for more than one applicant, to a maximum of two USRA recipients.</a:t>
            </a:r>
          </a:p>
          <a:p>
            <a:pPr>
              <a:spcBef>
                <a:spcPts val="1350"/>
              </a:spcBef>
            </a:pPr>
            <a:r>
              <a:rPr lang="en-CA" dirty="0">
                <a:latin typeface="Google Sans"/>
              </a:rPr>
              <a:t>Student require a faculty member to mentor and supervise them and the research project.  Students are to be integrating a research project within their supervisor’s research program.</a:t>
            </a:r>
          </a:p>
          <a:p>
            <a:pPr>
              <a:spcBef>
                <a:spcPts val="1350"/>
              </a:spcBef>
            </a:pPr>
            <a:endParaRPr lang="en-CA" sz="2400" dirty="0"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00890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7193B-B205-215B-BCE0-DDACFE71B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741363"/>
            <a:ext cx="2592608" cy="533255"/>
          </a:xfrm>
        </p:spPr>
        <p:txBody>
          <a:bodyPr/>
          <a:lstStyle/>
          <a:p>
            <a:r>
              <a:rPr lang="en-US" dirty="0"/>
              <a:t>August 19, 2026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C6956-A498-44C3-93A0-076B24F64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Summer Research Day is an all-day event to showcase the impactful research that takes place over the summer at CUE.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6153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947D5-520D-9F7A-F9D2-45BB3F28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8394B2-11CB-F68D-6DE0-53E1DB3EBF99}"/>
              </a:ext>
            </a:extLst>
          </p:cNvPr>
          <p:cNvSpPr txBox="1">
            <a:spLocks/>
          </p:cNvSpPr>
          <p:nvPr/>
        </p:nvSpPr>
        <p:spPr>
          <a:xfrm>
            <a:off x="771221" y="852343"/>
            <a:ext cx="7421963" cy="775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000" b="1" cap="all" dirty="0">
                <a:solidFill>
                  <a:srgbClr val="F6DC1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Why should You apply for an USRA?</a:t>
            </a:r>
            <a:endParaRPr lang="en-US" sz="4000" b="1" kern="1200" cap="all" dirty="0">
              <a:solidFill>
                <a:schemeClr val="bg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D0BE55-7882-D619-BD68-D0D201CBE6C6}"/>
              </a:ext>
            </a:extLst>
          </p:cNvPr>
          <p:cNvGrpSpPr/>
          <p:nvPr/>
        </p:nvGrpSpPr>
        <p:grpSpPr>
          <a:xfrm>
            <a:off x="819449" y="1917941"/>
            <a:ext cx="1315617" cy="2117697"/>
            <a:chOff x="800993" y="1625038"/>
            <a:chExt cx="1315617" cy="211769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4A0D210-788A-A3A0-4BA6-C4DDFFF32F46}"/>
                </a:ext>
              </a:extLst>
            </p:cNvPr>
            <p:cNvSpPr/>
            <p:nvPr/>
          </p:nvSpPr>
          <p:spPr>
            <a:xfrm>
              <a:off x="930578" y="1625038"/>
              <a:ext cx="1056448" cy="1056448"/>
            </a:xfrm>
            <a:prstGeom prst="ellipse">
              <a:avLst/>
            </a:prstGeom>
            <a:solidFill>
              <a:srgbClr val="E46D2A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A9A2C74-866D-46AC-6707-4E36FE28B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9555" y="1803542"/>
              <a:ext cx="625027" cy="70836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B176B0-37C5-7043-7E0A-ECE7BC7D3713}"/>
                </a:ext>
              </a:extLst>
            </p:cNvPr>
            <p:cNvSpPr txBox="1"/>
            <p:nvPr/>
          </p:nvSpPr>
          <p:spPr>
            <a:xfrm>
              <a:off x="800993" y="2788628"/>
              <a:ext cx="13156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You are an undergraduate student with a curious mind.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70DE90-AD1C-F6A0-23C2-D96DBC054CEA}"/>
              </a:ext>
            </a:extLst>
          </p:cNvPr>
          <p:cNvGrpSpPr/>
          <p:nvPr/>
        </p:nvGrpSpPr>
        <p:grpSpPr>
          <a:xfrm>
            <a:off x="2328059" y="1941755"/>
            <a:ext cx="1315617" cy="1872257"/>
            <a:chOff x="2304812" y="1655035"/>
            <a:chExt cx="1315617" cy="187225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977F12-8578-16F1-9B79-91F410C4F26C}"/>
                </a:ext>
              </a:extLst>
            </p:cNvPr>
            <p:cNvSpPr/>
            <p:nvPr/>
          </p:nvSpPr>
          <p:spPr>
            <a:xfrm>
              <a:off x="2450066" y="1655035"/>
              <a:ext cx="1056448" cy="1056448"/>
            </a:xfrm>
            <a:prstGeom prst="ellipse">
              <a:avLst/>
            </a:prstGeom>
            <a:solidFill>
              <a:srgbClr val="0070C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C65842-EA0B-934D-1905-E5E44D3C3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2671950" y="1759377"/>
              <a:ext cx="591558" cy="7307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8E2B16-A364-50BE-20AD-3599FD0C131C}"/>
                </a:ext>
              </a:extLst>
            </p:cNvPr>
            <p:cNvSpPr txBox="1"/>
            <p:nvPr/>
          </p:nvSpPr>
          <p:spPr>
            <a:xfrm>
              <a:off x="2304812" y="2788628"/>
              <a:ext cx="13156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You are interested in doing research.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6256F4-59F6-2B98-A4C6-673A22852118}"/>
              </a:ext>
            </a:extLst>
          </p:cNvPr>
          <p:cNvGrpSpPr/>
          <p:nvPr/>
        </p:nvGrpSpPr>
        <p:grpSpPr>
          <a:xfrm>
            <a:off x="5256512" y="1933814"/>
            <a:ext cx="1315617" cy="2134761"/>
            <a:chOff x="5242796" y="1607974"/>
            <a:chExt cx="1315617" cy="213476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1894B56-2AA8-A277-30A1-D07084C3FA79}"/>
                </a:ext>
              </a:extLst>
            </p:cNvPr>
            <p:cNvSpPr/>
            <p:nvPr/>
          </p:nvSpPr>
          <p:spPr>
            <a:xfrm>
              <a:off x="5413344" y="1607974"/>
              <a:ext cx="1056448" cy="1056448"/>
            </a:xfrm>
            <a:prstGeom prst="ellipse">
              <a:avLst/>
            </a:prstGeom>
            <a:solidFill>
              <a:srgbClr val="00B0F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A31AA1-DD07-00CA-01D4-B5DC71201796}"/>
                </a:ext>
              </a:extLst>
            </p:cNvPr>
            <p:cNvSpPr txBox="1"/>
            <p:nvPr/>
          </p:nvSpPr>
          <p:spPr>
            <a:xfrm>
              <a:off x="5242796" y="2788628"/>
              <a:ext cx="13156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You are interested in a career in a research area.</a:t>
              </a:r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1272416C-7E2E-7B5D-3B08-5E1BFDD76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r:link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1920" y="1712883"/>
              <a:ext cx="745588" cy="72085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6F19C8-523A-5874-6889-175955EE7B1C}"/>
              </a:ext>
            </a:extLst>
          </p:cNvPr>
          <p:cNvGrpSpPr/>
          <p:nvPr/>
        </p:nvGrpSpPr>
        <p:grpSpPr>
          <a:xfrm>
            <a:off x="3735752" y="1936117"/>
            <a:ext cx="1315617" cy="2339616"/>
            <a:chOff x="3722679" y="1618563"/>
            <a:chExt cx="1315617" cy="233961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F819F3-899B-986B-2AAC-A0567B8A714E}"/>
                </a:ext>
              </a:extLst>
            </p:cNvPr>
            <p:cNvSpPr txBox="1"/>
            <p:nvPr/>
          </p:nvSpPr>
          <p:spPr>
            <a:xfrm>
              <a:off x="3722679" y="2788628"/>
              <a:ext cx="13156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You have an interest in pursuing graduate studies.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0D2DE07-C1AE-0758-1E76-1F284E8F565E}"/>
                </a:ext>
              </a:extLst>
            </p:cNvPr>
            <p:cNvSpPr/>
            <p:nvPr/>
          </p:nvSpPr>
          <p:spPr>
            <a:xfrm>
              <a:off x="3867461" y="1618563"/>
              <a:ext cx="1062923" cy="1062923"/>
            </a:xfrm>
            <a:prstGeom prst="ellipse">
              <a:avLst/>
            </a:prstGeom>
            <a:solidFill>
              <a:srgbClr val="FDD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97794A5-3ED0-C0EC-575F-DF17EA1F8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25000"/>
            </a:blip>
            <a:stretch>
              <a:fillRect/>
            </a:stretch>
          </p:blipFill>
          <p:spPr>
            <a:xfrm>
              <a:off x="4107017" y="1821262"/>
              <a:ext cx="581592" cy="69064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CBEDE9-DEA6-85AD-5EB9-8EF85F62A871}"/>
              </a:ext>
            </a:extLst>
          </p:cNvPr>
          <p:cNvGrpSpPr/>
          <p:nvPr/>
        </p:nvGrpSpPr>
        <p:grpSpPr>
          <a:xfrm>
            <a:off x="6877567" y="1931413"/>
            <a:ext cx="1315617" cy="2333141"/>
            <a:chOff x="6864494" y="1625038"/>
            <a:chExt cx="1315617" cy="233314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B10A34-09A1-E75B-C126-53B4224A0FE2}"/>
                </a:ext>
              </a:extLst>
            </p:cNvPr>
            <p:cNvSpPr txBox="1"/>
            <p:nvPr/>
          </p:nvSpPr>
          <p:spPr>
            <a:xfrm>
              <a:off x="6864494" y="2788628"/>
              <a:ext cx="13156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You want to develop career-ready skills and add it to your CV.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2FC938-CC82-C36D-1E98-A694E50C0095}"/>
                </a:ext>
              </a:extLst>
            </p:cNvPr>
            <p:cNvSpPr/>
            <p:nvPr/>
          </p:nvSpPr>
          <p:spPr>
            <a:xfrm>
              <a:off x="6952752" y="1625038"/>
              <a:ext cx="1056448" cy="1056448"/>
            </a:xfrm>
            <a:prstGeom prst="ellipse">
              <a:avLst/>
            </a:prstGeom>
            <a:solidFill>
              <a:srgbClr val="82B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F46ED4F-9B91-287A-9CE6-CEC9F3E23A6C}"/>
                </a:ext>
              </a:extLst>
            </p:cNvPr>
            <p:cNvGrpSpPr/>
            <p:nvPr/>
          </p:nvGrpSpPr>
          <p:grpSpPr>
            <a:xfrm>
              <a:off x="7117250" y="1806518"/>
              <a:ext cx="700356" cy="615114"/>
              <a:chOff x="7119173" y="1628291"/>
              <a:chExt cx="700356" cy="615114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561B730-CFCC-56C5-7448-75F3A1C3DD6C}"/>
                  </a:ext>
                </a:extLst>
              </p:cNvPr>
              <p:cNvSpPr/>
              <p:nvPr/>
            </p:nvSpPr>
            <p:spPr>
              <a:xfrm>
                <a:off x="7274158" y="1628291"/>
                <a:ext cx="413636" cy="41363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D422316-B123-2C98-9C60-1C3389454A22}"/>
                  </a:ext>
                </a:extLst>
              </p:cNvPr>
              <p:cNvSpPr/>
              <p:nvPr/>
            </p:nvSpPr>
            <p:spPr>
              <a:xfrm>
                <a:off x="7119173" y="1829769"/>
                <a:ext cx="413636" cy="41363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4A07D7A-44DC-3ADD-F61F-4A4CE5CAD244}"/>
                  </a:ext>
                </a:extLst>
              </p:cNvPr>
              <p:cNvSpPr/>
              <p:nvPr/>
            </p:nvSpPr>
            <p:spPr>
              <a:xfrm>
                <a:off x="7405893" y="1829769"/>
                <a:ext cx="413636" cy="41363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6" name="Donut 25">
            <a:extLst>
              <a:ext uri="{FF2B5EF4-FFF2-40B4-BE49-F238E27FC236}">
                <a16:creationId xmlns:a16="http://schemas.microsoft.com/office/drawing/2014/main" id="{95E2DA5F-809C-F7E8-898D-D1400577AC8D}"/>
              </a:ext>
            </a:extLst>
          </p:cNvPr>
          <p:cNvSpPr/>
          <p:nvPr/>
        </p:nvSpPr>
        <p:spPr>
          <a:xfrm>
            <a:off x="7698944" y="-1449092"/>
            <a:ext cx="2898183" cy="2898183"/>
          </a:xfrm>
          <a:prstGeom prst="donut">
            <a:avLst/>
          </a:prstGeom>
          <a:solidFill>
            <a:srgbClr val="F6DC1E">
              <a:alpha val="6229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64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186A8A-DBD8-8CC3-BE58-7A689994DC97}"/>
              </a:ext>
            </a:extLst>
          </p:cNvPr>
          <p:cNvSpPr txBox="1"/>
          <p:nvPr/>
        </p:nvSpPr>
        <p:spPr>
          <a:xfrm>
            <a:off x="623455" y="381000"/>
            <a:ext cx="7218217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3100" b="1" cap="all" dirty="0">
                <a:solidFill>
                  <a:srgbClr val="F6DC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can I get more information?</a:t>
            </a:r>
            <a:endParaRPr lang="en-US" sz="3100" b="1" cap="al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3F486-62F9-88F2-4AAB-8D699CAED340}"/>
              </a:ext>
            </a:extLst>
          </p:cNvPr>
          <p:cNvSpPr txBox="1"/>
          <p:nvPr/>
        </p:nvSpPr>
        <p:spPr>
          <a:xfrm>
            <a:off x="491836" y="1450181"/>
            <a:ext cx="83335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Concordia’s Website:</a:t>
            </a:r>
          </a:p>
          <a:p>
            <a:r>
              <a:rPr lang="en-CA" dirty="0"/>
              <a:t>	</a:t>
            </a:r>
            <a:r>
              <a:rPr lang="en-CA" dirty="0">
                <a:hlinkClick r:id="rId2"/>
              </a:rPr>
              <a:t>https://concordia.ab.ca/scholarships/undergraduate-student-research-award-usra</a:t>
            </a:r>
            <a:endParaRPr lang="en-CA" dirty="0"/>
          </a:p>
          <a:p>
            <a:endParaRPr lang="en-CA" dirty="0"/>
          </a:p>
          <a:p>
            <a:r>
              <a:rPr lang="en-CA" dirty="0"/>
              <a:t>NSERC Website:</a:t>
            </a:r>
          </a:p>
          <a:p>
            <a:r>
              <a:rPr lang="en-CA" dirty="0"/>
              <a:t>	 </a:t>
            </a:r>
            <a:r>
              <a:rPr lang="en-CA" dirty="0">
                <a:hlinkClick r:id="rId3"/>
              </a:rPr>
              <a:t>https://nserc-crsng.canada.ca/</a:t>
            </a:r>
            <a:endParaRPr lang="en-CA" dirty="0"/>
          </a:p>
          <a:p>
            <a:endParaRPr lang="en-CA" dirty="0"/>
          </a:p>
          <a:p>
            <a:r>
              <a:rPr lang="en-CA" dirty="0"/>
              <a:t>Talk to a Faculty Member about their research</a:t>
            </a:r>
          </a:p>
          <a:p>
            <a:endParaRPr lang="en-CA" dirty="0"/>
          </a:p>
          <a:p>
            <a:r>
              <a:rPr lang="en-CA" dirty="0"/>
              <a:t>Office of Research and Innovation</a:t>
            </a:r>
          </a:p>
          <a:p>
            <a:r>
              <a:rPr lang="en-CA" dirty="0"/>
              <a:t>	</a:t>
            </a:r>
            <a:r>
              <a:rPr lang="en-CA" dirty="0">
                <a:hlinkClick r:id="rId4"/>
              </a:rPr>
              <a:t>ori@concordia.ab.ca</a:t>
            </a:r>
            <a:endParaRPr lang="en-CA" dirty="0"/>
          </a:p>
          <a:p>
            <a:endParaRPr lang="en-CA" dirty="0"/>
          </a:p>
          <a:p>
            <a:r>
              <a:rPr lang="en-CA" dirty="0"/>
              <a:t>Financial Aid and Awards Office</a:t>
            </a:r>
          </a:p>
          <a:p>
            <a:r>
              <a:rPr lang="en-CA" dirty="0"/>
              <a:t>	</a:t>
            </a:r>
            <a:r>
              <a:rPr lang="en-CA" dirty="0">
                <a:hlinkClick r:id="rId5"/>
              </a:rPr>
              <a:t>finaid@concordia.ab.ca</a:t>
            </a:r>
            <a:r>
              <a:rPr lang="en-CA" dirty="0"/>
              <a:t> OR 780-479-9219</a:t>
            </a:r>
          </a:p>
        </p:txBody>
      </p:sp>
    </p:spTree>
    <p:extLst>
      <p:ext uri="{BB962C8B-B14F-4D97-AF65-F5344CB8AC3E}">
        <p14:creationId xmlns:p14="http://schemas.microsoft.com/office/powerpoint/2010/main" val="193256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7FADB-F47F-1491-BCD2-9290B00E3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7D3ABC-F3A0-2304-42EA-608B619223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850" y="2296475"/>
            <a:ext cx="2373645" cy="2373645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B7643A-8DCC-BD55-D7D6-1863B01EBC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435" y="604500"/>
            <a:ext cx="1709427" cy="1709427"/>
          </a:xfrm>
          <a:prstGeom prst="ellipse">
            <a:avLst/>
          </a:prstGeom>
          <a:ln w="38100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006E6B8-FA11-5F33-4D88-D7BEB259868E}"/>
              </a:ext>
            </a:extLst>
          </p:cNvPr>
          <p:cNvSpPr txBox="1">
            <a:spLocks/>
          </p:cNvSpPr>
          <p:nvPr/>
        </p:nvSpPr>
        <p:spPr>
          <a:xfrm>
            <a:off x="936830" y="1773871"/>
            <a:ext cx="7137337" cy="17287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QUESTIONS?</a:t>
            </a:r>
          </a:p>
        </p:txBody>
      </p:sp>
      <p:pic>
        <p:nvPicPr>
          <p:cNvPr id="9" name="Picture 8" descr="A white and yellow logo&#10;&#10;AI-generated content may be incorrect.">
            <a:extLst>
              <a:ext uri="{FF2B5EF4-FFF2-40B4-BE49-F238E27FC236}">
                <a16:creationId xmlns:a16="http://schemas.microsoft.com/office/drawing/2014/main" id="{A3134E81-AA32-2620-B4CD-A53BFC749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28" y="4321000"/>
            <a:ext cx="821954" cy="2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6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23682</TotalTime>
  <Words>580</Words>
  <Application>Microsoft Office PowerPoint</Application>
  <PresentationFormat>On-screen Show (16:9)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Google Sans</vt:lpstr>
      <vt:lpstr>Custom Design</vt:lpstr>
      <vt:lpstr>PowerPoint Presentation</vt:lpstr>
      <vt:lpstr>PowerPoint Presentation</vt:lpstr>
      <vt:lpstr>PowerPoint Presentation</vt:lpstr>
      <vt:lpstr>PowerPoint Presentation</vt:lpstr>
      <vt:lpstr>Eligibility</vt:lpstr>
      <vt:lpstr>PowerPoint Presentation</vt:lpstr>
      <vt:lpstr>PowerPoint Presentation</vt:lpstr>
      <vt:lpstr>PowerPoint Presentation</vt:lpstr>
      <vt:lpstr>August 19, 2026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Shrimpton</dc:creator>
  <cp:lastModifiedBy>Margie Schoepp</cp:lastModifiedBy>
  <cp:revision>436</cp:revision>
  <dcterms:created xsi:type="dcterms:W3CDTF">2022-07-20T19:12:52Z</dcterms:created>
  <dcterms:modified xsi:type="dcterms:W3CDTF">2026-01-14T22:44:21Z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524b9a-20b3-4fda-a014-02259bb04e62_Enabled">
    <vt:lpwstr>true</vt:lpwstr>
  </property>
  <property fmtid="{D5CDD505-2E9C-101B-9397-08002B2CF9AE}" pid="3" name="MSIP_Label_0c524b9a-20b3-4fda-a014-02259bb04e62_SetDate">
    <vt:lpwstr>2025-08-26T23:03:09Z</vt:lpwstr>
  </property>
  <property fmtid="{D5CDD505-2E9C-101B-9397-08002B2CF9AE}" pid="4" name="MSIP_Label_0c524b9a-20b3-4fda-a014-02259bb04e62_Method">
    <vt:lpwstr>Standard</vt:lpwstr>
  </property>
  <property fmtid="{D5CDD505-2E9C-101B-9397-08002B2CF9AE}" pid="5" name="MSIP_Label_0c524b9a-20b3-4fda-a014-02259bb04e62_Name">
    <vt:lpwstr>Protected A</vt:lpwstr>
  </property>
  <property fmtid="{D5CDD505-2E9C-101B-9397-08002B2CF9AE}" pid="6" name="MSIP_Label_0c524b9a-20b3-4fda-a014-02259bb04e62_SiteId">
    <vt:lpwstr>6b592681-c05b-43e6-aa16-a6b41adb05d9</vt:lpwstr>
  </property>
  <property fmtid="{D5CDD505-2E9C-101B-9397-08002B2CF9AE}" pid="7" name="MSIP_Label_0c524b9a-20b3-4fda-a014-02259bb04e62_ActionId">
    <vt:lpwstr>2c70d9a5-8457-4722-bbc9-45fb5ef9e393</vt:lpwstr>
  </property>
  <property fmtid="{D5CDD505-2E9C-101B-9397-08002B2CF9AE}" pid="8" name="MSIP_Label_0c524b9a-20b3-4fda-a014-02259bb04e62_ContentBits">
    <vt:lpwstr>0</vt:lpwstr>
  </property>
  <property fmtid="{D5CDD505-2E9C-101B-9397-08002B2CF9AE}" pid="9" name="MSIP_Label_0c524b9a-20b3-4fda-a014-02259bb04e62_Tag">
    <vt:lpwstr>10, 3, 0, 1</vt:lpwstr>
  </property>
</Properties>
</file>